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6AE00-1213-468F-A772-1F26DD6BBFFD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F4CF4-FB2B-4711-937C-D6D4F96172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029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17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87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38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85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7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0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28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69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10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C60FF-C4A7-4DA1-9945-457C135FEF80}" type="datetimeFigureOut">
              <a:rPr lang="ru-RU" smtClean="0"/>
              <a:t>11.12.2023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36B61-2895-47B4-B207-212737D7B8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4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-3681"/>
            <a:ext cx="12192000" cy="13330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"/>
            <a:ext cx="10973745" cy="1329345"/>
          </a:xfrm>
          <a:noFill/>
        </p:spPr>
        <p:txBody>
          <a:bodyPr anchor="ctr">
            <a:normAutofit fontScale="90000"/>
          </a:bodyPr>
          <a:lstStyle/>
          <a:p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02</a:t>
            </a: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декабря 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2021 г. по </a:t>
            </a: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31 </a:t>
            </a:r>
            <a:r>
              <a:rPr lang="ru-RU" sz="2400" b="1" smtClean="0">
                <a:ea typeface="Calibri" panose="020F0502020204030204" pitchFamily="34" charset="0"/>
                <a:cs typeface="Times New Roman" panose="02020603050405020304" pitchFamily="18" charset="0"/>
              </a:rPr>
              <a:t>декабря 2024 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проводится </a:t>
            </a:r>
            <a:r>
              <a:rPr lang="ru-RU" sz="2400" b="1" dirty="0" smtClean="0"/>
              <a:t>эксперимент по оптимизации и автоматизации лицензирования деятельности по монтажу, техническому обслуживанию и ремонту средств обеспечения пожарной безопасности зданий и сооружений</a:t>
            </a:r>
            <a:br>
              <a:rPr lang="ru-RU" sz="2400" b="1" dirty="0" smtClean="0"/>
            </a:b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Правительства Российской Федерации от 30 июля 2021 г. № 1279 </a:t>
            </a:r>
            <a:endParaRPr lang="ru-RU" sz="2000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2910" y="55043"/>
            <a:ext cx="850184" cy="105230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8" name="Скругленный прямоугольник 17"/>
          <p:cNvSpPr/>
          <p:nvPr/>
        </p:nvSpPr>
        <p:spPr>
          <a:xfrm>
            <a:off x="4375725" y="2568270"/>
            <a:ext cx="2718005" cy="1081379"/>
          </a:xfrm>
          <a:prstGeom prst="roundRect">
            <a:avLst/>
          </a:prstGeom>
          <a:solidFill>
            <a:srgbClr val="FF99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ГОСПОШЛИНА</a:t>
            </a:r>
            <a:endParaRPr lang="ru-RU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63213" y="2568271"/>
            <a:ext cx="2703926" cy="10813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+mj-lt"/>
              </a:rPr>
              <a:t>ЗАЯВЛЕНИЕ</a:t>
            </a:r>
            <a:endParaRPr lang="ru-RU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2574" y="1329345"/>
            <a:ext cx="5526156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НЕ БОЛЕЕ </a:t>
            </a:r>
            <a:r>
              <a:rPr lang="ru-RU" sz="2400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15</a:t>
            </a:r>
            <a:r>
              <a:rPr lang="ru-RU" sz="2400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РАБОЧИХ ДНЕЙ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353908" y="2568272"/>
            <a:ext cx="3234094" cy="228202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+mj-lt"/>
              </a:rPr>
              <a:t>ЛИЦЕНЗИЯ</a:t>
            </a:r>
            <a:endParaRPr lang="ru-RU" sz="4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Крест 7"/>
          <p:cNvSpPr/>
          <p:nvPr/>
        </p:nvSpPr>
        <p:spPr>
          <a:xfrm>
            <a:off x="3500219" y="3572045"/>
            <a:ext cx="586031" cy="566999"/>
          </a:xfrm>
          <a:prstGeom prst="plus">
            <a:avLst>
              <a:gd name="adj" fmla="val 414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9" name="Равно 8"/>
          <p:cNvSpPr/>
          <p:nvPr/>
        </p:nvSpPr>
        <p:spPr>
          <a:xfrm>
            <a:off x="7288117" y="3591683"/>
            <a:ext cx="890546" cy="50808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rot="16200000">
            <a:off x="5802107" y="-3502837"/>
            <a:ext cx="539457" cy="11231353"/>
          </a:xfrm>
          <a:prstGeom prst="rightBrace">
            <a:avLst>
              <a:gd name="adj1" fmla="val 141574"/>
              <a:gd name="adj2" fmla="val 49425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56159" y="4184156"/>
            <a:ext cx="2710979" cy="62124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Подача </a:t>
            </a:r>
            <a:r>
              <a:rPr lang="ru-RU" dirty="0" smtClean="0">
                <a:solidFill>
                  <a:schemeClr val="bg1"/>
                </a:solidFill>
              </a:rPr>
              <a:t>на едином портале «</a:t>
            </a:r>
            <a:r>
              <a:rPr lang="ru-RU" dirty="0" err="1" smtClean="0">
                <a:solidFill>
                  <a:schemeClr val="bg1"/>
                </a:solidFill>
              </a:rPr>
              <a:t>Госуслуг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230344" y="5371105"/>
            <a:ext cx="3084199" cy="124249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Оценка соответствия лицензиата </a:t>
            </a:r>
            <a:r>
              <a:rPr lang="ru-RU" b="1" dirty="0" smtClean="0">
                <a:solidFill>
                  <a:schemeClr val="bg1"/>
                </a:solidFill>
              </a:rPr>
              <a:t>осуществляется в </a:t>
            </a:r>
            <a:r>
              <a:rPr lang="ru-RU" b="1" dirty="0">
                <a:solidFill>
                  <a:schemeClr val="bg1"/>
                </a:solidFill>
              </a:rPr>
              <a:t>ходе выездной проверки</a:t>
            </a:r>
          </a:p>
        </p:txBody>
      </p:sp>
      <p:sp>
        <p:nvSpPr>
          <p:cNvPr id="35" name="Стрелка вниз 34"/>
          <p:cNvSpPr/>
          <p:nvPr/>
        </p:nvSpPr>
        <p:spPr>
          <a:xfrm>
            <a:off x="5612772" y="3711050"/>
            <a:ext cx="243909" cy="427993"/>
          </a:xfrm>
          <a:prstGeom prst="downArrow">
            <a:avLst>
              <a:gd name="adj1" fmla="val 33562"/>
              <a:gd name="adj2" fmla="val 5000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375725" y="4179550"/>
            <a:ext cx="2718005" cy="621248"/>
          </a:xfrm>
          <a:prstGeom prst="roundRect">
            <a:avLst/>
          </a:prstGeom>
          <a:solidFill>
            <a:srgbClr val="FF99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Реквизиты формируются на едином портале </a:t>
            </a:r>
            <a:r>
              <a:rPr lang="ru-RU" sz="1600" dirty="0">
                <a:solidFill>
                  <a:schemeClr val="bg1"/>
                </a:solidFill>
              </a:rPr>
              <a:t>«</a:t>
            </a:r>
            <a:r>
              <a:rPr lang="ru-RU" sz="1600" dirty="0" err="1" smtClean="0">
                <a:solidFill>
                  <a:schemeClr val="bg1"/>
                </a:solidFill>
              </a:rPr>
              <a:t>Госуслуг</a:t>
            </a:r>
            <a:r>
              <a:rPr lang="ru-RU" sz="1600" dirty="0" smtClean="0">
                <a:solidFill>
                  <a:schemeClr val="bg1"/>
                </a:solidFill>
              </a:rPr>
              <a:t>»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9" name="Стрелка вниз 38"/>
          <p:cNvSpPr/>
          <p:nvPr/>
        </p:nvSpPr>
        <p:spPr>
          <a:xfrm>
            <a:off x="1632900" y="3711051"/>
            <a:ext cx="243910" cy="427993"/>
          </a:xfrm>
          <a:prstGeom prst="downArrow">
            <a:avLst>
              <a:gd name="adj1" fmla="val 33562"/>
              <a:gd name="adj2" fmla="val 50000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3" name="Левая фигурная скобка 2"/>
          <p:cNvSpPr/>
          <p:nvPr/>
        </p:nvSpPr>
        <p:spPr>
          <a:xfrm rot="16200000">
            <a:off x="3582526" y="3130656"/>
            <a:ext cx="421417" cy="3860700"/>
          </a:xfrm>
          <a:prstGeom prst="leftBrace">
            <a:avLst>
              <a:gd name="adj1" fmla="val 41774"/>
              <a:gd name="adj2" fmla="val 50000"/>
            </a:avLst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65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Times New Roman</vt:lpstr>
      <vt:lpstr>Тема Office</vt:lpstr>
      <vt:lpstr>С 02 декабря 2021 г. по 31 декабря 2024 г. проводится эксперимент по оптимизации и автоматизации лицензирования деятельности по монтажу, техническому обслуживанию и ремонту средств обеспечения пожарной безопасности зданий и сооружений постановление Правительства Российской Федерации от 30 июля 2021 г. № 1279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Лицензирование деятельности по тушению пожаров в населенных пунктах, на производственных объектах и объектах инфраструктуры</dc:title>
  <dc:creator>Долаков Т.Б.</dc:creator>
  <cp:lastModifiedBy>Пользователь Windows</cp:lastModifiedBy>
  <cp:revision>57</cp:revision>
  <cp:lastPrinted>2021-10-28T13:06:33Z</cp:lastPrinted>
  <dcterms:created xsi:type="dcterms:W3CDTF">2021-10-05T14:33:27Z</dcterms:created>
  <dcterms:modified xsi:type="dcterms:W3CDTF">2023-12-11T05:42:09Z</dcterms:modified>
</cp:coreProperties>
</file>