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821" r:id="rId2"/>
    <p:sldId id="874" r:id="rId3"/>
    <p:sldId id="856" r:id="rId4"/>
    <p:sldId id="872" r:id="rId5"/>
    <p:sldId id="873" r:id="rId6"/>
    <p:sldId id="858" r:id="rId7"/>
    <p:sldId id="880" r:id="rId8"/>
    <p:sldId id="811" r:id="rId9"/>
    <p:sldId id="875" r:id="rId10"/>
    <p:sldId id="877" r:id="rId11"/>
    <p:sldId id="846" r:id="rId12"/>
    <p:sldId id="843" r:id="rId13"/>
    <p:sldId id="878" r:id="rId14"/>
    <p:sldId id="865" r:id="rId15"/>
    <p:sldId id="815" r:id="rId16"/>
    <p:sldId id="837" r:id="rId17"/>
  </p:sldIdLst>
  <p:sldSz cx="9144000" cy="5143500" type="screen16x9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99"/>
    <a:srgbClr val="7E2A00"/>
    <a:srgbClr val="993300"/>
    <a:srgbClr val="DA5800"/>
    <a:srgbClr val="E65D00"/>
    <a:srgbClr val="FF6600"/>
    <a:srgbClr val="FF9966"/>
    <a:srgbClr val="FF7C8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7" autoAdjust="0"/>
    <p:restoredTop sz="96505" autoAdjust="0"/>
  </p:normalViewPr>
  <p:slideViewPr>
    <p:cSldViewPr showGuides="1">
      <p:cViewPr varScale="1">
        <p:scale>
          <a:sx n="131" d="100"/>
          <a:sy n="131" d="100"/>
        </p:scale>
        <p:origin x="475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261F9-B166-4814-93EE-4124A4F17269}" type="datetimeFigureOut">
              <a:rPr lang="ru-RU" smtClean="0"/>
              <a:pPr/>
              <a:t>19.09.2021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8A66D-0C8A-4B76-915F-0AFCFFCA8B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46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A66D-0C8A-4B76-915F-0AFCFFCA8B6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3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4FBC-89F6-4FBA-88DF-F2EEFE67DA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0277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E232-D209-4AAC-94B1-F31A6FDEA1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07545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61E1-F1D6-4A8B-91B9-0BD6BD067E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85995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3A1D-9A37-42F5-A649-C8F97EB1F9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4347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6788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latin typeface="Impact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200151"/>
            <a:ext cx="7005464" cy="339447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107950" y="1203325"/>
            <a:ext cx="1943100" cy="1081088"/>
          </a:xfrm>
          <a:ln w="3175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ru-RU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107504" y="2355727"/>
            <a:ext cx="1943100" cy="1081088"/>
          </a:xfrm>
          <a:ln w="317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sz="2000"/>
            </a:lvl1pPr>
          </a:lstStyle>
          <a:p>
            <a:pPr lvl="0"/>
            <a:endParaRPr lang="ru-RU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107504" y="3507856"/>
            <a:ext cx="1943100" cy="1081088"/>
          </a:xfrm>
          <a:ln w="317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sz="2000"/>
            </a:lvl1pPr>
          </a:lstStyle>
          <a:p>
            <a:pPr lvl="0"/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74904" y="4818186"/>
            <a:ext cx="2133600" cy="273844"/>
          </a:xfrm>
        </p:spPr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53314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E620-3E89-4B18-A13C-99A0AD606B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57828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F1A7-08C5-4437-A8C9-F15AF10E07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21772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2705-A05C-4056-9F16-CE2EB07FBA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97813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2841-B95B-48FC-80AC-625AA6D047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11276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8130-070F-47F1-BD61-0A573FA618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7814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4246-A110-4CDD-8EB5-CAD14CD976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41539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CD6E-0BC4-4B7C-979B-B76902114A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28899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EF63-BA62-4177-A459-870BA934732C}" type="datetime1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19.09.2021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2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split orient="vert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99592" y="699542"/>
            <a:ext cx="7200800" cy="2554545"/>
          </a:xfrm>
          <a:prstGeom prst="rect">
            <a:avLst/>
          </a:prstGeom>
          <a:noFill/>
          <a:ln>
            <a:noFill/>
          </a:ln>
          <a:effectLst>
            <a:outerShdw dist="40161" dir="42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Антикоррупционная экспертиза нормативных правовых актов и их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681409046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480CB74-86AA-49D9-A62F-F6CF20FF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Министерство юстиции Российской Федерации (его территориальные органы)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EF10A77-6FAB-4624-B16F-D5822F9C88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151637"/>
            <a:ext cx="4038600" cy="3076297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C5251F93-0E20-4DAA-A16A-1AE210B5AA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151637"/>
            <a:ext cx="4191000" cy="307629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9310A6-C992-40D0-8066-14A00B99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06876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Органы, организации, их должностные лица (разработчики)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0E7BEE4-6CD3-47C5-AAD6-A5ABA4275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635675"/>
          </a:xfrm>
        </p:spPr>
        <p:txBody>
          <a:bodyPr>
            <a:noAutofit/>
          </a:bodyPr>
          <a:lstStyle/>
          <a:p>
            <a:r>
              <a:rPr lang="ru-RU" sz="2400" dirty="0"/>
              <a:t>Проводят антикоррупционную экспертизу принятых (принимаемых) ими нормативных правовых актов (проектов) при проведении их правовой экспертизы и мониторинге их применения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8281C2-FE11-46A9-8A69-D3D83F222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31587"/>
            <a:ext cx="4038600" cy="380593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случае обнаружения органами и организациями в нормативных правовых актах (проектах) коррупциогенных факторов, принятие мер по устранению которых не относится к их компетенции, они информируют об этом органы прокуратуры РФ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19235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Независимые  эксперты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Независимые эксперты могут проводить антикоррупционную экспертизу любых нормативных правовых актов (их проектов).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78953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D30577-56FE-4571-B4C9-7B6FE8C4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9" y="51470"/>
            <a:ext cx="3008313" cy="10248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Независимым экспертом может быть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05AB16-FDD1-4A72-9CED-24189CD2F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04793"/>
            <a:ext cx="5389438" cy="438983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Гражданин РФ, имеющий высшее профессиональное образование и стаж работы по специальности не менее 5 лет</a:t>
            </a:r>
          </a:p>
          <a:p>
            <a:r>
              <a:rPr lang="ru-RU" dirty="0"/>
              <a:t>Юридическое лицо, имеющее в своем штате не менее трех работников, имеющих высшее профессиональное образование и стаж работы по специальности не менее               5 лет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39321F-270B-4F76-A13B-7D94FA53F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6327"/>
            <a:ext cx="3008313" cy="3518297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55266E77-E38E-4FB9-9B74-B0EB95D8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9" y="987574"/>
            <a:ext cx="3008313" cy="36070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FBE0AA-60D7-4240-A897-2D6D8E63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28980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Противодействие  коррупции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539552" y="1131590"/>
            <a:ext cx="4038600" cy="3672408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/>
              <a:t>Специальные требования к профилю высшего образования, наличию опыта экспертной деятельности к кандидату не предъявляются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65632B69-30E5-4606-9621-DA5A18E873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87093" y="987425"/>
            <a:ext cx="3960813" cy="396081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63209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Прямоугольник 173"/>
          <p:cNvSpPr/>
          <p:nvPr/>
        </p:nvSpPr>
        <p:spPr>
          <a:xfrm>
            <a:off x="0" y="1"/>
            <a:ext cx="9144000" cy="680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200"/>
              </a:lnSpc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Не допускается проведение независимой антикоррупционной экспертизы  НПА и их проектов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667121"/>
            <a:ext cx="8640960" cy="536476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87425">
              <a:lnSpc>
                <a:spcPts val="1500"/>
              </a:lnSpc>
            </a:pPr>
            <a:r>
              <a:rPr lang="ru-RU" dirty="0"/>
              <a:t>Гражданами, имеющими неснятую или непогашенную судимость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7870" y="1314450"/>
            <a:ext cx="8640960" cy="1075185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87425">
              <a:lnSpc>
                <a:spcPts val="1500"/>
              </a:lnSpc>
            </a:pPr>
            <a:r>
              <a:rPr lang="ru-RU" dirty="0"/>
              <a:t>Гражданами, сведения о применении к которым взыскания в виде увольнения (освобождения от должности) в связи с утратой доверия за совершение коррупционного правонарушения включены в реестр лиц, уволенных в связи с утратой доверия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1814" y="2571751"/>
            <a:ext cx="8640960" cy="536475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500"/>
              </a:lnSpc>
            </a:pPr>
            <a:r>
              <a:rPr lang="ru-RU" dirty="0"/>
              <a:t>Международными и иностранными организациями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3313973"/>
            <a:ext cx="8640960" cy="625930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87425">
              <a:lnSpc>
                <a:spcPts val="1500"/>
              </a:lnSpc>
            </a:pPr>
            <a:r>
              <a:rPr lang="ru-RU" dirty="0"/>
              <a:t>Некоммерческими организациями, выполняющими функции иностранного агента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520" y="4083918"/>
            <a:ext cx="8640960" cy="915566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87425">
              <a:lnSpc>
                <a:spcPts val="1500"/>
              </a:lnSpc>
            </a:pPr>
            <a:r>
              <a:rPr lang="ru-RU" dirty="0">
                <a:solidFill>
                  <a:srgbClr val="FFFF00"/>
                </a:solidFill>
              </a:rPr>
              <a:t>Федеральный закон от 17.07.2009 N 172-ФЗ "Об антикоррупционной экспертизе нормативных правовых актов и проектов нормативных правовых актов"</a:t>
            </a:r>
          </a:p>
          <a:p>
            <a:pPr algn="ctr" defTabSz="987425">
              <a:lnSpc>
                <a:spcPts val="1500"/>
              </a:lnSpc>
            </a:pPr>
            <a:r>
              <a:rPr lang="ru-RU" dirty="0">
                <a:solidFill>
                  <a:srgbClr val="FFFF00"/>
                </a:solidFill>
              </a:rPr>
              <a:t>Статья 5</a:t>
            </a:r>
          </a:p>
        </p:txBody>
      </p:sp>
    </p:spTree>
    <p:extLst>
      <p:ext uri="{BB962C8B-B14F-4D97-AF65-F5344CB8AC3E}">
        <p14:creationId xmlns:p14="http://schemas.microsoft.com/office/powerpoint/2010/main" val="1235301130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Перечень  документов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BB05E5A-C33F-4B16-B8DA-480C2744D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368785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Для получения Аккредитации в качестве независимого эксперта и порядок ее проведения установлены Административным регламентом, утвержденным приказом Министерства юстиции Российской Федерации от 27.07.2012 № 146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46AFC3-F67A-4FFD-A294-17FB7B155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87573"/>
            <a:ext cx="4038600" cy="338437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Реестр аккредитованных экспертов ведется Минюстом России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481A28-FE29-4846-A0F5-7257911AA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838226"/>
            <a:ext cx="3171428" cy="29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10132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AD0BB50-E07D-4969-9132-1C06C176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Противодействие коррупции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AF40E0B-6F8B-4B50-B92D-F3339555CA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063229"/>
            <a:ext cx="4114800" cy="2948681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6AE64310-E284-4A1E-8517-184ED2F44D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063229"/>
            <a:ext cx="4038600" cy="294868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86F914-1955-4A0E-AB53-CCC657E4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77187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Федеральный закон от 17 июля 2009 года     N 172-ФЗ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571FA8D0-E7E3-4E72-ACB4-B95F63C85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9952" y="1203597"/>
            <a:ext cx="4680520" cy="3384377"/>
          </a:xfrm>
        </p:spPr>
        <p:txBody>
          <a:bodyPr>
            <a:normAutofit/>
          </a:bodyPr>
          <a:lstStyle/>
          <a:p>
            <a:r>
              <a:rPr lang="ru-RU" dirty="0"/>
              <a:t>«Об антикоррупционной экспертизе нормативных правовых актов и проектов нормативных правовых актов»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FBD658-4D9B-41D1-A92F-57A58CAC9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1590"/>
            <a:ext cx="3816424" cy="35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3747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294"/>
            <a:ext cx="8229600" cy="100193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Постановление Правительства РФ от 26.02.2010  N 96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571FA8D0-E7E3-4E72-ACB4-B95F63C85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9952" y="1203597"/>
            <a:ext cx="4680520" cy="3384377"/>
          </a:xfrm>
        </p:spPr>
        <p:txBody>
          <a:bodyPr>
            <a:normAutofit/>
          </a:bodyPr>
          <a:lstStyle/>
          <a:p>
            <a:r>
              <a:rPr lang="ru-RU" dirty="0"/>
              <a:t>«Об антикоррупционной экспертизе нормативных правовых актов и проектов нормативных правовых актов»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C7EB00-7C75-4AF4-A5EE-8C0B1503E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31590"/>
            <a:ext cx="3672408" cy="331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95372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294"/>
            <a:ext cx="8229600" cy="100193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Приказ  Генеральной  прокуратуры  РФ от 28 декабря  2009 г.  №  400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571FA8D0-E7E3-4E72-ACB4-B95F63C85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032" y="1203597"/>
            <a:ext cx="3960440" cy="3384377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“Об организации проведения антикоррупционной экспертизы нормативных правовых актов”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F98A4F-7743-4857-A420-B70D77E67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1590"/>
            <a:ext cx="460851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74535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Коррупциогенные  факторы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Положения нормативных правовых актов                  (их проектов), устанавливающие для </a:t>
            </a:r>
            <a:r>
              <a:rPr lang="ru-RU" dirty="0">
                <a:solidFill>
                  <a:srgbClr val="FFFF00"/>
                </a:solidFill>
              </a:rPr>
              <a:t>правоприменителя необоснованно широкие пределы усмотрения или возможность </a:t>
            </a:r>
            <a:r>
              <a:rPr lang="ru-RU" dirty="0" err="1">
                <a:solidFill>
                  <a:srgbClr val="FFFF00"/>
                </a:solidFill>
              </a:rPr>
              <a:t>необоснованногоприменения</a:t>
            </a:r>
            <a:r>
              <a:rPr lang="ru-RU" dirty="0">
                <a:solidFill>
                  <a:srgbClr val="FFFF00"/>
                </a:solidFill>
              </a:rPr>
              <a:t> исключений из общих правил</a:t>
            </a:r>
            <a:r>
              <a:rPr lang="ru-RU" dirty="0"/>
              <a:t>, а также положения,</a:t>
            </a:r>
            <a:r>
              <a:rPr lang="ru-RU" dirty="0">
                <a:solidFill>
                  <a:srgbClr val="FFFF00"/>
                </a:solidFill>
              </a:rPr>
              <a:t> содержащие неопределенные, трудновыполнимые и (или) обременительные требования к гражданам и организациям и </a:t>
            </a:r>
            <a:r>
              <a:rPr lang="ru-RU" dirty="0"/>
              <a:t>тем самым создающие условия для проявления коррупции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3594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FCD07-24A2-48D7-A2F4-0616368B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05979"/>
            <a:ext cx="7139135" cy="857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8E3E543-56C5-4464-BCBA-E4CA848AE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209787"/>
            <a:ext cx="7139135" cy="473154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6BE982-0EA0-4346-B94F-F315CE02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85329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Прямоугольник 173"/>
          <p:cNvSpPr/>
          <p:nvPr/>
        </p:nvSpPr>
        <p:spPr>
          <a:xfrm>
            <a:off x="0" y="0"/>
            <a:ext cx="9144000" cy="585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200"/>
              </a:lnSpc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Принципы организации антикоррупционной экспертизы  НПА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771550"/>
            <a:ext cx="8640960" cy="419348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87425">
              <a:lnSpc>
                <a:spcPts val="1500"/>
              </a:lnSpc>
            </a:pPr>
            <a:r>
              <a:rPr lang="ru-RU" dirty="0"/>
              <a:t>Обязательность проведения антикоррупционной экспертизы проектов нормативных правовых актов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1275606"/>
            <a:ext cx="8640960" cy="504056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87425">
              <a:lnSpc>
                <a:spcPts val="1500"/>
              </a:lnSpc>
            </a:pPr>
            <a:r>
              <a:rPr lang="ru-RU" dirty="0"/>
              <a:t>Оценка нормативного правового акта (проекта нормативного правового акта) во взаимосвязи с другими нормативными правовыми актами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5170" y="1923678"/>
            <a:ext cx="86409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500"/>
              </a:lnSpc>
            </a:pPr>
            <a:r>
              <a:rPr lang="ru-RU" dirty="0"/>
              <a:t>Обоснованность, объективность и </a:t>
            </a:r>
            <a:r>
              <a:rPr lang="ru-RU" dirty="0" err="1"/>
              <a:t>проверяемость</a:t>
            </a:r>
            <a:r>
              <a:rPr lang="ru-RU" dirty="0"/>
              <a:t> результатов антикоррупционной экспертизы нормативных правовых актов (проектов нормативных правовых актов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2715766"/>
            <a:ext cx="8640960" cy="648072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87425">
              <a:lnSpc>
                <a:spcPts val="1500"/>
              </a:lnSpc>
            </a:pPr>
            <a:r>
              <a:rPr lang="ru-RU" dirty="0"/>
              <a:t>Компетентность лиц, проводящих антикоррупционную экспертизу нормативных правовых актов (проектов нормативных правовых актов)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3435846"/>
            <a:ext cx="8640960" cy="1368152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87425">
              <a:lnSpc>
                <a:spcPts val="1500"/>
              </a:lnSpc>
            </a:pPr>
            <a:r>
              <a:rPr lang="ru-RU" dirty="0"/>
              <a:t>Сотрудничество федеральных органов исполнительной власти, иных государственных органов и организаций, органов государственной власти субъектов Российской Федерации, органов местного самоуправления, а также их должностных лиц (далее - органы, организации, их должностные лица) с институтами гражданского общества при проведении антикоррупционной экспертизы нормативных правовых актов (проектов нормативных правовых актов</a:t>
            </a:r>
          </a:p>
        </p:txBody>
      </p:sp>
    </p:spTree>
    <p:extLst>
      <p:ext uri="{BB962C8B-B14F-4D97-AF65-F5344CB8AC3E}">
        <p14:creationId xmlns:p14="http://schemas.microsoft.com/office/powerpoint/2010/main" val="1135751614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7C6CA6-BBF2-4B74-B999-97BF67526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04787"/>
            <a:ext cx="3141994" cy="8715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2AD439-BB82-480D-BF5A-AC2E5195E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7432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FFFF00"/>
                </a:solidFill>
              </a:rPr>
              <a:t>- Государственной и муниципальной собственности, государственной и муниципальной службы, </a:t>
            </a:r>
            <a:r>
              <a:rPr lang="ru-RU" sz="2000" dirty="0"/>
              <a:t>бюджетного, налогового, таможенного, лесного, водного, земельного, природоохранного законодательства, законодательства о лицензировании, а также законодательства, регулирующего деятельность государственных корпораций, фондов и иных организаций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FF00"/>
                </a:solidFill>
              </a:rPr>
              <a:t>- Социальных гарантий лицам, замещающим (замещавшим) </a:t>
            </a:r>
            <a:r>
              <a:rPr lang="ru-RU" sz="2000" dirty="0"/>
              <a:t>государственные или муниципальные должности, должности государственной или муниципальной службы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ACF17C5-ADFA-4FD3-BE2E-3EDEF1EB9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512" y="1100774"/>
            <a:ext cx="3268417" cy="3703223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Проводит антикоррупционную экспертизу нормативных правовых актов касающимся:</a:t>
            </a:r>
          </a:p>
          <a:p>
            <a:r>
              <a:rPr lang="ru-RU" sz="2000" dirty="0">
                <a:solidFill>
                  <a:srgbClr val="FFFF00"/>
                </a:solidFill>
              </a:rPr>
              <a:t>- Прав, свобод и обязанностей </a:t>
            </a:r>
            <a:r>
              <a:rPr lang="ru-RU" sz="2000" dirty="0"/>
              <a:t>человека и гражданина</a:t>
            </a:r>
          </a:p>
          <a:p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86AC66-9615-48FF-BEE7-FE46B51B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9D7B4C-8F50-45A9-90B3-D7461F3AF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0"/>
            <a:ext cx="3297538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6365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46755</TotalTime>
  <Words>614</Words>
  <Application>Microsoft Office PowerPoint</Application>
  <PresentationFormat>Экран (16:9)</PresentationFormat>
  <Paragraphs>62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Impact</vt:lpstr>
      <vt:lpstr>Myriad Pro</vt:lpstr>
      <vt:lpstr>Tahoma</vt:lpstr>
      <vt:lpstr>1_Тема Office</vt:lpstr>
      <vt:lpstr>Презентация PowerPoint</vt:lpstr>
      <vt:lpstr>Противодействие коррупции</vt:lpstr>
      <vt:lpstr>Федеральный закон от 17 июля 2009 года     N 172-ФЗ </vt:lpstr>
      <vt:lpstr>Постановление Правительства РФ от 26.02.2010  N 96 </vt:lpstr>
      <vt:lpstr>Приказ  Генеральной  прокуратуры  РФ от 28 декабря  2009 г.  №  400</vt:lpstr>
      <vt:lpstr>Коррупциогенные  факторы</vt:lpstr>
      <vt:lpstr>Презентация PowerPoint</vt:lpstr>
      <vt:lpstr>Презентация PowerPoint</vt:lpstr>
      <vt:lpstr>Презентация PowerPoint</vt:lpstr>
      <vt:lpstr>Министерство юстиции Российской Федерации (его территориальные органы)</vt:lpstr>
      <vt:lpstr>Органы, организации, их должностные лица (разработчики) </vt:lpstr>
      <vt:lpstr>Независимые  эксперты </vt:lpstr>
      <vt:lpstr>   Независимым экспертом может быть </vt:lpstr>
      <vt:lpstr>Противодействие  коррупции</vt:lpstr>
      <vt:lpstr>Презентация PowerPoint</vt:lpstr>
      <vt:lpstr>Перечень  документов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Шевченко</dc:creator>
  <cp:lastModifiedBy>Админ</cp:lastModifiedBy>
  <cp:revision>5854</cp:revision>
  <cp:lastPrinted>2019-03-05T08:25:27Z</cp:lastPrinted>
  <dcterms:created xsi:type="dcterms:W3CDTF">2013-05-20T08:51:47Z</dcterms:created>
  <dcterms:modified xsi:type="dcterms:W3CDTF">2021-09-19T03:20:49Z</dcterms:modified>
</cp:coreProperties>
</file>