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821" r:id="rId2"/>
    <p:sldId id="864" r:id="rId3"/>
    <p:sldId id="873" r:id="rId4"/>
    <p:sldId id="856" r:id="rId5"/>
    <p:sldId id="830" r:id="rId6"/>
    <p:sldId id="857" r:id="rId7"/>
    <p:sldId id="859" r:id="rId8"/>
    <p:sldId id="870" r:id="rId9"/>
    <p:sldId id="865" r:id="rId10"/>
    <p:sldId id="872" r:id="rId11"/>
    <p:sldId id="868" r:id="rId12"/>
    <p:sldId id="878" r:id="rId13"/>
    <p:sldId id="879" r:id="rId14"/>
    <p:sldId id="880" r:id="rId15"/>
    <p:sldId id="882" r:id="rId16"/>
    <p:sldId id="884" r:id="rId17"/>
    <p:sldId id="877" r:id="rId18"/>
    <p:sldId id="885" r:id="rId19"/>
    <p:sldId id="876" r:id="rId20"/>
    <p:sldId id="875" r:id="rId21"/>
    <p:sldId id="869" r:id="rId22"/>
    <p:sldId id="874" r:id="rId23"/>
    <p:sldId id="863" r:id="rId24"/>
  </p:sldIdLst>
  <p:sldSz cx="9144000" cy="5143500" type="screen16x9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399"/>
    <a:srgbClr val="7E2A00"/>
    <a:srgbClr val="993300"/>
    <a:srgbClr val="DA5800"/>
    <a:srgbClr val="E65D00"/>
    <a:srgbClr val="FF6600"/>
    <a:srgbClr val="FF9966"/>
    <a:srgbClr val="FF7C8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7" autoAdjust="0"/>
    <p:restoredTop sz="96505" autoAdjust="0"/>
  </p:normalViewPr>
  <p:slideViewPr>
    <p:cSldViewPr showGuides="1">
      <p:cViewPr varScale="1">
        <p:scale>
          <a:sx n="158" d="100"/>
          <a:sy n="158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261F9-B166-4814-93EE-4124A4F17269}" type="datetimeFigureOut">
              <a:rPr lang="ru-RU" smtClean="0"/>
              <a:pPr/>
              <a:t>10.11.2021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8A66D-0C8A-4B76-915F-0AFCFFCA8B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46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8A66D-0C8A-4B76-915F-0AFCFFCA8B6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3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4FBC-89F6-4FBA-88DF-F2EEFE67DA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02777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AE232-D209-4AAC-94B1-F31A6FDEA1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07545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61E1-F1D6-4A8B-91B9-0BD6BD067E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85995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3A1D-9A37-42F5-A649-C8F97EB1F9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4347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6788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latin typeface="Impact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200151"/>
            <a:ext cx="7005464" cy="339447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107950" y="1203325"/>
            <a:ext cx="1943100" cy="1081088"/>
          </a:xfrm>
          <a:ln w="3175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ru-RU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107504" y="2355727"/>
            <a:ext cx="1943100" cy="1081088"/>
          </a:xfrm>
          <a:ln w="317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ru-RU" sz="2000"/>
            </a:lvl1pPr>
          </a:lstStyle>
          <a:p>
            <a:pPr lvl="0"/>
            <a:endParaRPr lang="ru-RU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107504" y="3507856"/>
            <a:ext cx="1943100" cy="1081088"/>
          </a:xfrm>
          <a:ln w="3175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ru-RU" sz="2000"/>
            </a:lvl1pPr>
          </a:lstStyle>
          <a:p>
            <a:pPr lvl="0"/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74904" y="4818186"/>
            <a:ext cx="2133600" cy="273844"/>
          </a:xfrm>
        </p:spPr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53314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E620-3E89-4B18-A13C-99A0AD606B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57828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F1A7-08C5-4437-A8C9-F15AF10E07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21772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2705-A05C-4056-9F16-CE2EB07FBA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97813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2841-B95B-48FC-80AC-625AA6D047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11276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48130-070F-47F1-BD61-0A573FA618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78148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4246-A110-4CDD-8EB5-CAD14CD976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41539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3CD6E-0BC4-4B7C-979B-B76902114A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28899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EF63-BA62-4177-A459-870BA934732C}" type="datetime1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10.11.2021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2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split orient="vert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Impac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63688" y="699542"/>
            <a:ext cx="5400675" cy="3170099"/>
          </a:xfrm>
          <a:prstGeom prst="rect">
            <a:avLst/>
          </a:prstGeom>
          <a:noFill/>
          <a:ln>
            <a:noFill/>
          </a:ln>
          <a:effectLst>
            <a:outerShdw dist="40161" dir="42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Конфликт интересов на государственной гражданской службе   </a:t>
            </a:r>
          </a:p>
        </p:txBody>
      </p:sp>
    </p:spTree>
    <p:extLst>
      <p:ext uri="{BB962C8B-B14F-4D97-AF65-F5344CB8AC3E}">
        <p14:creationId xmlns:p14="http://schemas.microsoft.com/office/powerpoint/2010/main" val="681409046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8E5F42-92EB-4B0E-8888-85CEF86A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/>
          <a:p>
            <a:r>
              <a:rPr lang="ru-RU" sz="3200" dirty="0"/>
              <a:t>Урегулирование конфликта интересов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54124D-8585-4B91-AB27-8E63D06D8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3682752" cy="3024337"/>
          </a:xfrm>
        </p:spPr>
        <p:txBody>
          <a:bodyPr>
            <a:normAutofit/>
          </a:bodyPr>
          <a:lstStyle/>
          <a:p>
            <a:r>
              <a:rPr lang="ru-RU" sz="2600" dirty="0"/>
              <a:t>Перечень вариантов разрешения конфликта интересов не является исчерпывающим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A21C9E31-0240-442B-8236-D5806285AE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1960" y="1131888"/>
            <a:ext cx="4474840" cy="3635376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3C35F20-506F-47AB-96D8-3469FB20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67349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КОНФЛИКТ   ИНТЕРЕСОВ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Наличие личной заинтересованности (родственные, имущественные либо иные близкие отношения); </a:t>
            </a:r>
          </a:p>
          <a:p>
            <a:r>
              <a:rPr lang="ru-RU" dirty="0"/>
              <a:t>Наличие полномочий, позволяющих принять решение (осуществить его подготовку), имеющее правовые последствия для заинтересованного лица; </a:t>
            </a:r>
          </a:p>
          <a:p>
            <a:r>
              <a:rPr lang="ru-RU" dirty="0"/>
              <a:t>Возможность извлечения выгоды, получения иных преимуществ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70110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C6A15E5-D8BE-4B44-A07B-02E3B1C9601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Конфликт интересов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4212C942-C1FC-4972-8FEE-34F299480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 Урегулированием конфликтов интересов на государственной гражданской службе занимаются представители нанимателя и специально созданные для урегулирования конфликтов такого рода комиссии.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AA3AEC70-9F61-4D6B-A1A3-35321DDB3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Указом Президента РФ от 01.07.2010 N 821 "О комиссиях по соблюдению требований к служебному поведению федеральных государственных служащих и урегулированию конфликта интересов".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846CFEF-23CB-4175-BA7D-702DF73E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88165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E5881877-C796-45AB-8B11-40714DB7C40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Урегулирование конфликта интересов  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FA701E7-8FFE-4FB7-AF93-A39461AFF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31590"/>
            <a:ext cx="4038600" cy="374441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Комиссия образуется нормативным правовым актом государственного органа. Указанным актом утверждаются состав комиссии и порядок ее работы.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96079E10-48E7-4000-9459-D9E73E08F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31591"/>
            <a:ext cx="4038600" cy="374441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Число членов комиссии, не замещающих должности государственной службы в государственном органе, должно составлять не менее одной четверти от общего числа членов комиссии.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0F38A54-770D-42BD-9350-902E3F03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18116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0D6C27E-8993-4948-A405-2E7BB3E59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Основания для заседания Комиссий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F2BC927B-AE26-410D-9F97-D808798A2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4093963"/>
          </a:xfrm>
        </p:spPr>
        <p:txBody>
          <a:bodyPr>
            <a:normAutofit/>
          </a:bodyPr>
          <a:lstStyle/>
          <a:p>
            <a:r>
              <a:rPr lang="ru-RU" sz="2800" dirty="0"/>
              <a:t>Предоставление государственными гражданскими служащими недостоверных или неполных сведений о доходах, имуществе и обязательствах имущественного характера</a:t>
            </a:r>
          </a:p>
          <a:p>
            <a:r>
              <a:rPr lang="ru-RU" sz="2800" dirty="0"/>
              <a:t>Несоблюдение государственными гражданскими служащими требований к служебному поведению и (или) требований об урегулировании конфликта интересов.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B604E64-01A8-4409-A73F-50B7E2E0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0BDBE-697D-49CE-A4A3-D2D1D505734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293548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0D6C27E-8993-4948-A405-2E7BB3E59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Основания для заседания Комиссий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F2BC927B-AE26-410D-9F97-D808798A2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409396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Поступление уведомлений государственного гражданского служащего о возникновении личной заинтересованности при исполнении должностных обязанностей, которая приводит или может привести к конфликту интересов</a:t>
            </a:r>
          </a:p>
          <a:p>
            <a:r>
              <a:rPr lang="ru-RU" sz="2800" dirty="0"/>
              <a:t>Уведомление государственного служащего о возникновении личной заинтересованности при исполнении должностных обязанностей, которая приводит или может привести к конфликту интересов;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B604E64-01A8-4409-A73F-50B7E2E0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02041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597619F-4748-4945-8676-2015573DEB8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Комиссия по урегулированию конфликта интересов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B003593-9C30-4D1D-829A-69A4647B9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3402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Основания проведения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F327724-B3CD-4D01-A41F-9D5500C5B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491630"/>
            <a:ext cx="4040188" cy="310299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Заявление государственного служащего о невозможности по объективным причинам представить сведения о доходах, об имуществе и обязательствах имущественного характера своих супруги (супруга) и несовершеннолетних детей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F444C7AD-A947-408B-9527-0B02DC0F4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3402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Не рассматривает 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A472155B-0EFD-4533-A9EE-41B39B2CC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33" y="1491630"/>
            <a:ext cx="4041775" cy="3102992"/>
          </a:xfrm>
        </p:spPr>
        <p:txBody>
          <a:bodyPr>
            <a:normAutofit/>
          </a:bodyPr>
          <a:lstStyle/>
          <a:p>
            <a:r>
              <a:rPr lang="ru-RU" dirty="0"/>
              <a:t>О преступлениях и административных правонарушениях, а также анонимные обращения, не проводит проверки по фактам нарушения служебной дисциплины.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7A22EE5-E3B4-4254-A1AF-A0B1E8A44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19757"/>
      </p:ext>
    </p:extLst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Прямоугольник 173"/>
          <p:cNvSpPr/>
          <p:nvPr/>
        </p:nvSpPr>
        <p:spPr>
          <a:xfrm>
            <a:off x="0" y="51470"/>
            <a:ext cx="9144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anose="020B080603090205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663421"/>
            <a:ext cx="8640960" cy="518915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87425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установленных законодательством запретов и ограничений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1303534"/>
            <a:ext cx="8640960" cy="447803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87425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1718 - 1726 гг. - создание коллегий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1253449"/>
            <a:ext cx="8640960" cy="1174285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dirty="0">
                <a:solidFill>
                  <a:prstClr val="white"/>
                </a:solidFill>
                <a:latin typeface="Calibri"/>
              </a:rPr>
              <a:t>Выполнение иной оплачиваемой работы, судебные разбирательства и имущественные обязательства.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noProof="0" dirty="0">
                <a:solidFill>
                  <a:prstClr val="white"/>
                </a:solidFill>
                <a:latin typeface="Calibri"/>
              </a:rPr>
              <a:t>В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ыполнение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отдельных функций государственного управления в отношении родственников и/или иных лиц, с которыми связана личная заинтересованность государственного служащего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---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3528" y="2499741"/>
            <a:ext cx="8640960" cy="792089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87425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87425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987425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987425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prstClr val="white"/>
                </a:solidFill>
                <a:latin typeface="Calibri"/>
              </a:rPr>
              <a:t>Наличие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собственности у родственников государственного служащего ценных бумаг организации, на деятельность которой государственный служащий может повлиять в ходе исполнения должностных обязанностей</a:t>
            </a:r>
          </a:p>
          <a:p>
            <a:pPr marL="0" marR="0" lvl="0" indent="0" algn="ctr" defTabSz="987425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---</a:t>
            </a:r>
          </a:p>
          <a:p>
            <a:pPr marL="0" marR="0" lvl="0" indent="0" algn="ctr" defTabSz="987425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87425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1520" y="3435846"/>
            <a:ext cx="8640960" cy="792087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87425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87425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987425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87425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S Text Fallback"/>
            </a:endParaRPr>
          </a:p>
          <a:p>
            <a:pPr marL="0" marR="0" lvl="0" indent="0" algn="ctr" defTabSz="987425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S Text Fallback"/>
              </a:rPr>
              <a:t>Получение родственниками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S Text Fallback"/>
              </a:rPr>
              <a:t>подарков или иных благ от заинтересованной организации, что может быть вызвано желанием обойти существующие нормативные ограничения и повлиять на действия и решения государственного служащего</a:t>
            </a:r>
          </a:p>
          <a:p>
            <a:pPr marL="0" marR="0" lvl="0" indent="0" algn="ctr" defTabSz="987425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S Text Fallback"/>
                <a:ea typeface="+mn-ea"/>
                <a:cs typeface="+mn-cs"/>
              </a:rPr>
              <a:t>--</a:t>
            </a:r>
          </a:p>
          <a:p>
            <a:pPr marL="0" marR="0" lvl="0" indent="0" algn="ctr" defTabSz="987425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S Text Fallback"/>
              <a:ea typeface="+mn-ea"/>
              <a:cs typeface="+mn-cs"/>
            </a:endParaRPr>
          </a:p>
          <a:p>
            <a:pPr marL="0" marR="0" lvl="0" indent="0" algn="ctr" defTabSz="987425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S Text Fallback"/>
              <a:ea typeface="+mn-ea"/>
              <a:cs typeface="+mn-cs"/>
            </a:endParaRPr>
          </a:p>
          <a:p>
            <a:pPr marL="0" marR="0" lvl="0" indent="0" algn="ctr" defTabSz="987425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4371951"/>
            <a:ext cx="8640960" cy="667122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87425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prstClr val="white"/>
                </a:solidFill>
                <a:latin typeface="Calibri"/>
              </a:rPr>
              <a:t>В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ыполнение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служебных обязанностей в отношении организации, где служащий работал до поступления на службу или куда собирается трудоустроиться</a:t>
            </a:r>
          </a:p>
        </p:txBody>
      </p:sp>
    </p:spTree>
    <p:extLst>
      <p:ext uri="{BB962C8B-B14F-4D97-AF65-F5344CB8AC3E}">
        <p14:creationId xmlns:p14="http://schemas.microsoft.com/office/powerpoint/2010/main" val="4090943714"/>
      </p:ext>
    </p:extLst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CB3263D-B947-4C96-B500-EF3CCF7730C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Комиссия по урегулированию конфликта интересов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76D231B-7584-4251-AC2A-D37CACDB6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3597"/>
            <a:ext cx="4038600" cy="3600401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Дать гражданину согласие на замещение должности в коммерческой или некоммерческой организации либо на выполнение работы на условиях гражданско-правового договора в коммерческой или некоммерческой организации, если отдельные функции по государственному управлению этой организацией входили в его должностные (служебные) обязанности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6A854C8B-45C4-4902-8235-D609761BC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3596"/>
            <a:ext cx="4038600" cy="3600401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Отказать гражданину в замещении должности в коммерческой или некоммерческой организации либо в выполнении работы на условиях гражданско-правового договора в коммерческой или некоммерческой организации, если отдельные функции по государственному управлению этой организацией входили в его должностные (служебные) обязанности, и мотивировать свой отказ.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F5229DF-5953-43B0-9304-DD6FF12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12709"/>
      </p:ext>
    </p:extLst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22F371B5-6465-4204-99D0-68074B6CA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9" y="204787"/>
            <a:ext cx="3178687" cy="8715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Конфликт интересов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87AED8D9-7B6F-4951-838F-619A6472E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67121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Признать, что при исполнении государственным служащим должностных обязанностей конфликт интересов отсутствует</a:t>
            </a:r>
          </a:p>
          <a:p>
            <a:r>
              <a:rPr lang="ru-RU" dirty="0"/>
              <a:t>Признать, что при исполнении государственным служащим должностных обязанностей личная заинтересованность приводит или может привести к конфликту интересов. В этом случае комиссия рекомендует государственному служащему и (или) руководителю государственного органа принять меры по урегулированию конфликта интересов или по недопущению его возникновения;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84EB905-CDB9-4337-819B-D954CE3BB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117841" cy="3964780"/>
          </a:xfrm>
        </p:spPr>
        <p:txBody>
          <a:bodyPr>
            <a:noAutofit/>
          </a:bodyPr>
          <a:lstStyle/>
          <a:p>
            <a:r>
              <a:rPr lang="ru-RU" sz="1800" dirty="0"/>
              <a:t>Признать, что государственный служащий не соблюдал требования об урегулировании конфликта интересов. В этом случае комиссия рекомендует руководителю государственного органа применить к государственному служащему конкретную меру ответственности.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73FA41D-46E3-4EF6-8FC5-792DAC420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32071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Определение  конфликта  интересов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Ст. 10 Федерального закона от 25 декабря 2008 года N 273-ФЗ «О противодействии коррупции», </a:t>
            </a:r>
          </a:p>
          <a:p>
            <a:r>
              <a:rPr lang="ru-RU" dirty="0"/>
              <a:t>Ст.19 Федерального закона "О государственной гражданской службе Российской Федерации" от 27.07.2004 N 79-ФЗ </a:t>
            </a:r>
          </a:p>
          <a:p>
            <a:r>
              <a:rPr lang="ru-RU" dirty="0"/>
              <a:t>Ст. 31 Федерального закона «О контрактной системе в сфере закупок товаров, работ, услуг для обеспечения государственных и муниципальных нужд» от 05.04.2013 N 44-ФЗ.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47998"/>
      </p:ext>
    </p:extLst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Прямоугольник 173"/>
          <p:cNvSpPr/>
          <p:nvPr/>
        </p:nvSpPr>
        <p:spPr>
          <a:xfrm>
            <a:off x="0" y="51470"/>
            <a:ext cx="9144000" cy="6290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200"/>
              </a:lnSpc>
            </a:pP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Способы разрешения конфликта интересов 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642394"/>
            <a:ext cx="8640960" cy="518915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87425">
              <a:lnSpc>
                <a:spcPts val="1500"/>
              </a:lnSpc>
            </a:pPr>
            <a:r>
              <a:rPr lang="ru-RU" sz="2600" dirty="0"/>
              <a:t>Изменение служебного положения лица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1161310"/>
            <a:ext cx="8640960" cy="518915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87425">
              <a:lnSpc>
                <a:spcPts val="1500"/>
              </a:lnSpc>
            </a:pPr>
            <a:r>
              <a:rPr lang="ru-RU" sz="2600" dirty="0"/>
              <a:t>Самоотвод государственного гражданского служащего от исполнения обязанностей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5170" y="1680226"/>
            <a:ext cx="8640960" cy="557015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500"/>
              </a:lnSpc>
            </a:pPr>
            <a:endParaRPr lang="ru-RU" dirty="0"/>
          </a:p>
          <a:p>
            <a:pPr algn="ctr">
              <a:lnSpc>
                <a:spcPts val="1500"/>
              </a:lnSpc>
            </a:pPr>
            <a:r>
              <a:rPr lang="ru-RU" sz="2400" dirty="0"/>
              <a:t>Отвод </a:t>
            </a:r>
            <a:r>
              <a:rPr lang="ru-RU" sz="2800" dirty="0"/>
              <a:t>государственного гражданского служащего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2237242"/>
            <a:ext cx="8640960" cy="876662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87425">
              <a:lnSpc>
                <a:spcPts val="1500"/>
              </a:lnSpc>
            </a:pPr>
            <a:r>
              <a:rPr lang="ru-RU" sz="2800" dirty="0"/>
              <a:t>Отказ от выгоды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5285" y="3232588"/>
            <a:ext cx="8640960" cy="749602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87425">
              <a:lnSpc>
                <a:spcPts val="1500"/>
              </a:lnSpc>
            </a:pPr>
            <a:r>
              <a:rPr lang="ru-RU" sz="2400" dirty="0"/>
              <a:t>Передача ценных бумаг в доверительное управление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4126405"/>
            <a:ext cx="8640960" cy="749601"/>
          </a:xfrm>
          <a:prstGeom prst="round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87425">
              <a:lnSpc>
                <a:spcPts val="1500"/>
              </a:lnSpc>
            </a:pPr>
            <a:r>
              <a:rPr lang="ru-RU" sz="2600" dirty="0"/>
              <a:t>Уведомление представителя нанимателя о возникновении конфликта интересов</a:t>
            </a:r>
          </a:p>
        </p:txBody>
      </p:sp>
    </p:spTree>
    <p:extLst>
      <p:ext uri="{BB962C8B-B14F-4D97-AF65-F5344CB8AC3E}">
        <p14:creationId xmlns:p14="http://schemas.microsoft.com/office/powerpoint/2010/main" val="1502513779"/>
      </p:ext>
    </p:extLst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МИНТРУД  РФ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31589"/>
            <a:ext cx="4038600" cy="374441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Методические рекомендации по проведению оценки коррупционных рисков в федеральных органах исполнительной власти, осуществляющих контрольно-надзорные функции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9581"/>
            <a:ext cx="4038600" cy="388843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Методические рекомендации по вопросам привлечения к ответственности должностных лиц за непринятие мер по предотвращению и (или) урегулированию конфликта интересов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08134"/>
      </p:ext>
    </p:extLst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064682-75F5-4C2B-A3F9-79143C401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1635"/>
          </a:xfrm>
        </p:spPr>
        <p:txBody>
          <a:bodyPr>
            <a:noAutofit/>
          </a:bodyPr>
          <a:lstStyle/>
          <a:p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Министерство труда и социальной защиты Российской Федерации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A9CD08A-C424-4CFA-83DD-2E804A73CB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536" y="1563638"/>
            <a:ext cx="3937000" cy="3096766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A5C3D72-4DE7-4CC3-A7FF-435DEE75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6533A078-7E0D-4670-92D6-6F527CE4E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63637"/>
            <a:ext cx="4038600" cy="3096766"/>
          </a:xfrm>
        </p:spPr>
        <p:txBody>
          <a:bodyPr/>
          <a:lstStyle/>
          <a:p>
            <a:r>
              <a:rPr lang="ru-RU" dirty="0"/>
              <a:t>Обзор практики правоприменения в сфере конфликта интересов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321406"/>
      </p:ext>
    </p:extLst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Генеральная  прокуратура РФ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3597"/>
            <a:ext cx="4038600" cy="345638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200" dirty="0"/>
              <a:t>Памятка «Конфликт интересов на государственной и муниципальной службе»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31589"/>
            <a:ext cx="4038600" cy="3528393"/>
          </a:xfrm>
        </p:spPr>
        <p:txBody>
          <a:bodyPr>
            <a:normAutofit/>
          </a:bodyPr>
          <a:lstStyle/>
          <a:p>
            <a:r>
              <a:rPr lang="en-US" sz="3200" dirty="0"/>
              <a:t>https://genproc.gov.ru/files/anticor/memo_2.pdf.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BDBE-697D-49CE-A4A3-D2D1D50573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53797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1F2672-5F9B-46FE-8E5F-8CC593AA6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Конфликт интересов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37CFF7-6319-4304-9A85-8C9A15D59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4095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Ситуация, при которой личная заинтересованность гражданского служащего влияет или может повлиять на объективное исполнение им должностных обязанностей и при которой возникает или может возникнуть противоречие между личной заинтересованностью гражданского служащего и законными интересами граждан, организаций, общества, субъекта РФ или РФ, </a:t>
            </a:r>
            <a:r>
              <a:rPr lang="ru-RU" dirty="0">
                <a:solidFill>
                  <a:srgbClr val="FF0000"/>
                </a:solidFill>
              </a:rPr>
              <a:t>способное привести к причинению вреда этим законным интересам граждан, организаций, общества, субъекта РФ или РФ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12791D-BD6B-4A8D-89DD-71220C51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90830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Конфликт    интересов  (в редакции Федерального закона от 05.10.2015 N 285)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       Ситуация, при которой личная заинтересованность (прямая или косвенная) лица, замещающего должность, замещение которой предусматривает обязанность принимать меры по предотвращению и урегулированию конфликта интересов, влияет или может повлиять на надлежащее, объективное и беспристрастное исполнение им должностных (служебных) обязанностей (осуществление полномочий)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07067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Конфликт интересов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/>
              <a:t>это конфликт между правовыми обязанностями и частными интересами должностного лица, при котором последние способны неправомерным образом повлиять на выполнение им официальных обязанностей.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02337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Личная   заинтересованность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30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Возможность получения доходов в виде денег, иного имущества, в том числе имущественных прав, услуг имущественного характера, результатов выполненных работ или каких-либо выгод (преимуществ) лицом, замещающим должность государственной или муниципальной службы, и (или) состоящими с ним в близком родстве или свойстве лицами гражданами или организациями, с которыми лицо, замещающее должность, и (или) лица, состоящие с ним в близком родстве или свойстве, связаны имущественными, корпоративными или иными близкими отношениями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78071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Конфликт интересов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Непринятие лицом, замещающим должность государственной службы, являющимся стороной конфликта интересов, мер по предотвращению или урегулированию конфликта интересов является правонарушением, влекущим увольнение указанного лица в соответствии с законодательством Российской Федерации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25639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Предотвращение и урегулирование риски возникновения  конфликта  интересов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203598"/>
            <a:ext cx="4038600" cy="3672407"/>
          </a:xfrm>
        </p:spPr>
        <p:txBody>
          <a:bodyPr>
            <a:noAutofit/>
          </a:bodyPr>
          <a:lstStyle/>
          <a:p>
            <a:r>
              <a:rPr lang="ru-RU" sz="2400" dirty="0"/>
              <a:t>Изменить должностное или служебное положение работника, являющегося стороной конфликта интересов, устранив непосредственную подчиненность или подконтрольность одного из них другому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4008" y="1203597"/>
            <a:ext cx="4038600" cy="3672407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/>
              <a:t>Пересмотреть и изменить функциональные обязанности</a:t>
            </a:r>
          </a:p>
          <a:p>
            <a:r>
              <a:rPr lang="ru-RU" sz="2600" dirty="0"/>
              <a:t>Перевести работника на должность, функциональные обязанности которой не связаны с конфликтом интересов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3571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Предотвращение и урегулирование риски возникновения  конфликта  интересов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B7D502AC-B65D-4A24-AD26-A4A10C3E7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4095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Увольнение работника по инициативе работодателя за совершение дисциплинарного проступка, то есть за неисполнение или ненадлежащее исполнение работником по его вине возложенных на него трудовых обязанностей - непринятие работником мер по предотвращению или урегулирование конфликта интересов, стороной которого он является (п. 7.1 ч. 1 ст. 81 ТК РФ) </a:t>
            </a:r>
          </a:p>
          <a:p>
            <a:r>
              <a:rPr lang="ru-RU" dirty="0"/>
              <a:t>Увольнение работника по его инициативе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F8F8-5EF2-499A-A11D-4E069055D5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55951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46542</TotalTime>
  <Words>1164</Words>
  <Application>Microsoft Office PowerPoint</Application>
  <PresentationFormat>Экран (16:9)</PresentationFormat>
  <Paragraphs>114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1_Тема Office</vt:lpstr>
      <vt:lpstr>Презентация PowerPoint</vt:lpstr>
      <vt:lpstr>Определение  конфликта  интересов</vt:lpstr>
      <vt:lpstr>Конфликт интересов </vt:lpstr>
      <vt:lpstr>Конфликт    интересов  (в редакции Федерального закона от 05.10.2015 N 285) </vt:lpstr>
      <vt:lpstr>      Конфликт интересов</vt:lpstr>
      <vt:lpstr> Личная   заинтересованность </vt:lpstr>
      <vt:lpstr>Конфликт интересов </vt:lpstr>
      <vt:lpstr>Предотвращение и урегулирование риски возникновения  конфликта  интересов</vt:lpstr>
      <vt:lpstr>Предотвращение и урегулирование риски возникновения  конфликта  интересов</vt:lpstr>
      <vt:lpstr>Урегулирование конфликта интересов </vt:lpstr>
      <vt:lpstr>КОНФЛИКТ   ИНТЕРЕСОВ </vt:lpstr>
      <vt:lpstr>Конфликт интересов</vt:lpstr>
      <vt:lpstr>Урегулирование конфликта интересов   </vt:lpstr>
      <vt:lpstr>Основания для заседания Комиссий</vt:lpstr>
      <vt:lpstr>Основания для заседания Комиссий</vt:lpstr>
      <vt:lpstr>Комиссия по урегулированию конфликта интересов</vt:lpstr>
      <vt:lpstr>Презентация PowerPoint</vt:lpstr>
      <vt:lpstr>Комиссия по урегулированию конфликта интересов </vt:lpstr>
      <vt:lpstr>Конфликт интересов</vt:lpstr>
      <vt:lpstr>Презентация PowerPoint</vt:lpstr>
      <vt:lpstr>МИНТРУД  РФ</vt:lpstr>
      <vt:lpstr>Министерство труда и социальной защиты Российской Федерации</vt:lpstr>
      <vt:lpstr>Генеральная  прокуратура РФ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Шевченко</dc:creator>
  <cp:lastModifiedBy>User</cp:lastModifiedBy>
  <cp:revision>5855</cp:revision>
  <cp:lastPrinted>2019-03-05T08:25:27Z</cp:lastPrinted>
  <dcterms:created xsi:type="dcterms:W3CDTF">2013-05-20T08:51:47Z</dcterms:created>
  <dcterms:modified xsi:type="dcterms:W3CDTF">2021-11-09T20:50:35Z</dcterms:modified>
</cp:coreProperties>
</file>